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794500" cy="99218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6" roundtripDataSignature="AMtx7mgDKD210N9ZFaIHsmCxvTmHNBWBs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5" name="Adm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5" orient="horz"/>
        <p:guide pos="214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3-14T13:49:16.065">
    <p:pos x="10" y="10"/>
    <p:text>Not sure I like the image on this - maybe use an image of the UK with all it's council borders or something?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bA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3" dt="2019-03-14T14:25:28.220">
    <p:pos x="6497" y="1648"/>
    <p:text>State Directions: and Debrief: (example overlayed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Zk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4" dt="2019-03-14T14:27:06.103">
    <p:pos x="2040" y="1368"/>
    <p:text>Either add a nice image of my fave lady Liskov, or move the line to the middle of the screen - just too empty to justify it's own slide IMO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I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5" dt="2019-03-14T14:28:44.557">
    <p:pos x="10" y="10"/>
    <p:text>Substitutionl Principle?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s"/>
      </p:ext>
    </p:extLst>
  </p:cm>
  <p:cm authorId="0" idx="16" dt="2019-03-14T14:29:42.269">
    <p:pos x="6650" y="3470"/>
    <p:text>You do love exclemation marks!!! :)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Q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7" dt="2019-03-14T14:29:17.199">
    <p:pos x="5998" y="3526"/>
    <p:text>You do love exclemation marks!!! :)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Zo"/>
      </p:ext>
    </p:extLst>
  </p:cm>
  <p:cm authorId="0" idx="18" dt="2019-03-14T14:28:27.557">
    <p:pos x="5794" y="406"/>
    <p:text>Substitutionl Principle?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9" dt="2019-03-14T14:30:51.069">
    <p:pos x="5998" y="2842"/>
    <p:text>You do love exclemation marks!!! :)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Z4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0" dt="2019-03-14T14:32:07.971">
    <p:pos x="7080" y="3288"/>
    <p:text>You do love exclemation marks!!! :)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k"/>
      </p:ext>
    </p:extLst>
  </p:cm>
  <p:cm authorId="0" idx="21" dt="2019-03-14T14:31:34.856">
    <p:pos x="4776" y="2784"/>
    <p:text>CSV file OR vice versa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Y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2" dt="2019-03-14T14:32:42.120">
    <p:pos x="3348" y="3312"/>
    <p:text>This leads to maintainable, testable and flexible code.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4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3" dt="2019-03-14T14:33:55.700">
    <p:pos x="5364" y="2700"/>
    <p:text>Pedals, gearboxes and steering wheel are abstracted from what goes on inside the vehicle.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A"/>
      </p:ext>
    </p:extLst>
  </p:cm>
  <p:cm authorId="0" idx="24" dt="2019-03-14T14:33:22.466">
    <p:pos x="6744" y="1788"/>
    <p:text>Abstraction is the way clients view an object.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E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5" dt="2019-03-14T14:34:35.748">
    <p:pos x="3600" y="3624"/>
    <p:text>They create maintainable, flexible and testable code.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g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3-14T13:53:31.528">
    <p:pos x="3532" y="3206"/>
    <p:text>Put on 1 line: "The final result will be a big mess of code, which would be inherently unmaintainable."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Zw"/>
      </p:ext>
    </p:extLst>
  </p:cm>
  <p:cm authorId="0" idx="3" dt="2019-03-14T13:51:41.817">
    <p:pos x="1239" y="2369"/>
    <p:text>A code change on AN area we want to change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bE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9-03-14T13:54:10.810">
    <p:pos x="2934" y="1782"/>
    <p:text>Put on 1 line: "Break the “God” class into smaller classes, each with a single responsibility."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Z8"/>
      </p:ext>
    </p:extLst>
  </p:cm>
  <p:cm authorId="0" idx="5" dt="2019-03-14T13:54:57.792">
    <p:pos x="5282" y="2119"/>
    <p:text>If there is a single change to be made, there will still only be a single class to alter, but it won't have any impact on any part that isn't relevant
- or something along them lines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U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19-03-14T13:56:03.738">
    <p:pos x="1565" y="2075"/>
    <p:text>extend a class and, add to the functionality, without directly changing the original class.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8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7" dt="2019-03-14T14:13:02.246">
    <p:pos x="10" y="10"/>
    <p:text>see code pasting comments in slack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Z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8" dt="2019-03-14T14:13:23.949">
    <p:pos x="10" y="10"/>
    <p:text>What? needs a supporting note so that any trainer can discuss this slide with a bit of a prompt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c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9" dt="2019-03-14T14:17:58.182">
    <p:pos x="10" y="10"/>
    <p:text>Not entirely sure what is to be talked about here - again, a short note would be useful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M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0" dt="2019-03-14T14:18:13.254">
    <p:pos x="10" y="10"/>
    <p:text>And a follow up note here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w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1" dt="2019-03-14T14:23:20.238">
    <p:pos x="4732" y="2160"/>
    <p:text>group shapes for easy moving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Zs"/>
      </p:ext>
    </p:extLst>
  </p:cm>
  <p:cm authorId="0" idx="12" dt="2019-03-14T14:24:10.010">
    <p:pos x="2388" y="3036"/>
    <p:text>configure it to the trapezium... what? Feels like it's missing a word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C-wGgao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/>
        </p:nvSpPr>
        <p:spPr>
          <a:xfrm>
            <a:off x="576264" y="179388"/>
            <a:ext cx="54006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EDIT COURSE TITLE HERE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endParaRPr/>
          </a:p>
        </p:txBody>
      </p:sp>
      <p:sp>
        <p:nvSpPr>
          <p:cNvPr id="5" name="Google Shape;5;n"/>
          <p:cNvSpPr txBox="1"/>
          <p:nvPr/>
        </p:nvSpPr>
        <p:spPr>
          <a:xfrm>
            <a:off x="892785" y="9590088"/>
            <a:ext cx="54006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000" u="none" cap="none" strike="noStrike">
              <a:solidFill>
                <a:schemeClr val="accent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55545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55545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55545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55545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55545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CONTINUED </a:t>
            </a:r>
            <a:fld id="{00000000-1234-1234-1234-123412341234}" type="slidenum">
              <a:rPr b="0" i="0" lang="en-GB" sz="10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000" u="none" cap="none" strike="noStrike">
              <a:solidFill>
                <a:schemeClr val="accent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-171450" y="428625"/>
            <a:ext cx="7200900" cy="405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454"/>
              </a:buClr>
              <a:buSzPts val="1000"/>
              <a:buFont typeface="Quattrocento Sans"/>
              <a:buNone/>
            </a:pPr>
            <a:r>
              <a:rPr lang="en-GB"/>
              <a:t>https://github.com/mikeknep/SOLID/tree/master/open_closed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1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would end up overriding the Bird class’s fly() method with either an exception of leave the method empty. </a:t>
            </a:r>
            <a:endParaRPr/>
          </a:p>
        </p:txBody>
      </p:sp>
      <p:sp>
        <p:nvSpPr>
          <p:cNvPr id="234" name="Google Shape;234;p21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4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454"/>
              </a:buClr>
              <a:buSzPts val="1000"/>
              <a:buFont typeface="Quattrocento Sans"/>
              <a:buNone/>
            </a:pPr>
            <a:r>
              <a:rPr lang="en-GB"/>
              <a:t>The remaining methods would end up being overridden with methods which would simply throw “unsupported” exceptions.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7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talk about the principles here, as they will be discussed in more detail later</a:t>
            </a:r>
            <a:endParaRPr/>
          </a:p>
        </p:txBody>
      </p:sp>
      <p:sp>
        <p:nvSpPr>
          <p:cNvPr id="90" name="Google Shape;90;p4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/>
          <p:nvPr>
            <p:ph idx="2" type="sldImg"/>
          </p:nvPr>
        </p:nvSpPr>
        <p:spPr>
          <a:xfrm>
            <a:off x="571500" y="581025"/>
            <a:ext cx="5715000" cy="3216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55545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 txBox="1"/>
          <p:nvPr>
            <p:ph idx="12" type="sldNum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570998" y="581025"/>
            <a:ext cx="5716003" cy="32160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A Template_Title Slide">
  <p:cSld name="QA Template_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914400" y="1063566"/>
            <a:ext cx="10364400" cy="25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914400" y="3886200"/>
            <a:ext cx="103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cap="none">
                <a:solidFill>
                  <a:srgbClr val="005AA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989899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989899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989899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989899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Clr>
                <a:srgbClr val="989899"/>
              </a:buClr>
              <a:buSzPts val="2000"/>
              <a:buNone/>
              <a:defRPr>
                <a:solidFill>
                  <a:srgbClr val="98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89899"/>
              </a:buClr>
              <a:buSzPts val="2000"/>
              <a:buNone/>
              <a:defRPr>
                <a:solidFill>
                  <a:srgbClr val="98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89899"/>
              </a:buClr>
              <a:buSzPts val="2000"/>
              <a:buNone/>
              <a:defRPr>
                <a:solidFill>
                  <a:srgbClr val="98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89899"/>
              </a:buClr>
              <a:buSzPts val="2000"/>
              <a:buNone/>
              <a:defRPr>
                <a:solidFill>
                  <a:srgbClr val="989899"/>
                </a:solidFill>
              </a:defRPr>
            </a:lvl9pPr>
          </a:lstStyle>
          <a:p/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7557" y="4892480"/>
            <a:ext cx="2736886" cy="1528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A Template_2_Picture Page">
  <p:cSld name="1_QA Template_2_Picture P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/>
          <p:nvPr>
            <p:ph idx="2" type="pic"/>
          </p:nvPr>
        </p:nvSpPr>
        <p:spPr>
          <a:xfrm>
            <a:off x="-1" y="0"/>
            <a:ext cx="544792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›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2"/>
          <p:cNvSpPr/>
          <p:nvPr/>
        </p:nvSpPr>
        <p:spPr>
          <a:xfrm>
            <a:off x="5447921" y="0"/>
            <a:ext cx="6744079" cy="6858000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32"/>
          <p:cNvSpPr txBox="1"/>
          <p:nvPr>
            <p:ph idx="1" type="body"/>
          </p:nvPr>
        </p:nvSpPr>
        <p:spPr>
          <a:xfrm>
            <a:off x="5834270" y="2733260"/>
            <a:ext cx="5963478" cy="374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›"/>
              <a:defRPr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›"/>
              <a:defRPr b="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›"/>
              <a:defRPr b="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›"/>
              <a:defRPr b="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›"/>
              <a:defRPr b="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type="title"/>
          </p:nvPr>
        </p:nvSpPr>
        <p:spPr>
          <a:xfrm>
            <a:off x="5834270" y="1921382"/>
            <a:ext cx="5973417" cy="6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A Template_Main Slide">
  <p:cSld name="QA Template_Main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/>
          <p:nvPr/>
        </p:nvSpPr>
        <p:spPr>
          <a:xfrm>
            <a:off x="0" y="0"/>
            <a:ext cx="12192000" cy="154476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" name="Google Shape;22;p33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/>
        </p:nvSpPr>
        <p:spPr>
          <a:xfrm>
            <a:off x="9061491" y="640337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3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5297585" y="5994649"/>
            <a:ext cx="1596830" cy="89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QA Template_Picture Page">
  <p:cSld name="2_QA Template_Picture Pag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/>
          <p:nvPr/>
        </p:nvSpPr>
        <p:spPr>
          <a:xfrm>
            <a:off x="2" y="2"/>
            <a:ext cx="786063" cy="6880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34"/>
          <p:cNvSpPr txBox="1"/>
          <p:nvPr>
            <p:ph idx="1" type="body"/>
          </p:nvPr>
        </p:nvSpPr>
        <p:spPr>
          <a:xfrm>
            <a:off x="1141200" y="349200"/>
            <a:ext cx="8215200" cy="6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type="title"/>
          </p:nvPr>
        </p:nvSpPr>
        <p:spPr>
          <a:xfrm rot="-5400000">
            <a:off x="-3117600" y="3283200"/>
            <a:ext cx="7020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sz="1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2" type="body"/>
          </p:nvPr>
        </p:nvSpPr>
        <p:spPr>
          <a:xfrm>
            <a:off x="9571383" y="1753200"/>
            <a:ext cx="2387817" cy="47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4"/>
          <p:cNvSpPr txBox="1"/>
          <p:nvPr/>
        </p:nvSpPr>
        <p:spPr>
          <a:xfrm>
            <a:off x="9061491" y="649290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5297585" y="5994649"/>
            <a:ext cx="1596830" cy="89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actice_activity">
  <p:cSld name="Practice_activit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/>
          <p:nvPr/>
        </p:nvSpPr>
        <p:spPr>
          <a:xfrm>
            <a:off x="0" y="0"/>
            <a:ext cx="12192000" cy="154476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35"/>
          <p:cNvSpPr txBox="1"/>
          <p:nvPr>
            <p:ph type="title"/>
          </p:nvPr>
        </p:nvSpPr>
        <p:spPr>
          <a:xfrm>
            <a:off x="414000" y="0"/>
            <a:ext cx="9126000" cy="1291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7" name="Google Shape;37;p35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8" name="Google Shape;38;p35"/>
          <p:cNvSpPr txBox="1"/>
          <p:nvPr>
            <p:ph idx="12" type="sldNum"/>
          </p:nvPr>
        </p:nvSpPr>
        <p:spPr>
          <a:xfrm>
            <a:off x="11286308" y="6307672"/>
            <a:ext cx="646611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3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5297585" y="5994649"/>
            <a:ext cx="1596830" cy="891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gle gear" id="40" name="Google Shape;4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419" y="2117821"/>
            <a:ext cx="724526" cy="782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s" id="41" name="Google Shape;4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419" y="4573493"/>
            <a:ext cx="724526" cy="7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5"/>
          <p:cNvSpPr txBox="1"/>
          <p:nvPr>
            <p:ph idx="1" type="body"/>
          </p:nvPr>
        </p:nvSpPr>
        <p:spPr>
          <a:xfrm>
            <a:off x="1612669" y="1867988"/>
            <a:ext cx="10206131" cy="4249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_Slide">
  <p:cSld name="Closing_Slid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 txBox="1"/>
          <p:nvPr>
            <p:ph type="ctrTitle"/>
          </p:nvPr>
        </p:nvSpPr>
        <p:spPr>
          <a:xfrm>
            <a:off x="914400" y="1063566"/>
            <a:ext cx="10364400" cy="25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6"/>
          <p:cNvSpPr txBox="1"/>
          <p:nvPr>
            <p:ph idx="1" type="subTitle"/>
          </p:nvPr>
        </p:nvSpPr>
        <p:spPr>
          <a:xfrm>
            <a:off x="914400" y="3886200"/>
            <a:ext cx="103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cap="none">
                <a:solidFill>
                  <a:srgbClr val="005AA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989899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989899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989899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989899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Clr>
                <a:srgbClr val="989899"/>
              </a:buClr>
              <a:buSzPts val="2000"/>
              <a:buNone/>
              <a:defRPr>
                <a:solidFill>
                  <a:srgbClr val="9898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89899"/>
              </a:buClr>
              <a:buSzPts val="2000"/>
              <a:buNone/>
              <a:defRPr>
                <a:solidFill>
                  <a:srgbClr val="9898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89899"/>
              </a:buClr>
              <a:buSzPts val="2000"/>
              <a:buNone/>
              <a:defRPr>
                <a:solidFill>
                  <a:srgbClr val="9898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89899"/>
              </a:buClr>
              <a:buSzPts val="2000"/>
              <a:buNone/>
              <a:defRPr>
                <a:solidFill>
                  <a:srgbClr val="989899"/>
                </a:solidFill>
              </a:defRPr>
            </a:lvl9pPr>
          </a:lstStyle>
          <a:p/>
        </p:txBody>
      </p:sp>
      <p:pic>
        <p:nvPicPr>
          <p:cNvPr id="46" name="Google Shape;4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7557" y="4892480"/>
            <a:ext cx="2736886" cy="1528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A Template_Picture Page">
  <p:cSld name="1_QA Template_Picture Pag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/>
          <p:nvPr/>
        </p:nvSpPr>
        <p:spPr>
          <a:xfrm>
            <a:off x="0" y="0"/>
            <a:ext cx="12192000" cy="154476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" name="Google Shape;49;p37"/>
          <p:cNvSpPr txBox="1"/>
          <p:nvPr>
            <p:ph idx="1" type="body"/>
          </p:nvPr>
        </p:nvSpPr>
        <p:spPr>
          <a:xfrm>
            <a:off x="414000" y="1867989"/>
            <a:ext cx="11404800" cy="4223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type="title"/>
          </p:nvPr>
        </p:nvSpPr>
        <p:spPr>
          <a:xfrm>
            <a:off x="414000" y="0"/>
            <a:ext cx="9126000" cy="1278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/>
        </p:nvSpPr>
        <p:spPr>
          <a:xfrm>
            <a:off x="9061491" y="640337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3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5297585" y="5994649"/>
            <a:ext cx="1596830" cy="89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A Template_2_Picture Page">
  <p:cSld name="QA Template_2_Picture Pag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8"/>
          <p:cNvSpPr/>
          <p:nvPr/>
        </p:nvSpPr>
        <p:spPr>
          <a:xfrm>
            <a:off x="0" y="0"/>
            <a:ext cx="12192000" cy="154476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" name="Google Shape;55;p38"/>
          <p:cNvSpPr txBox="1"/>
          <p:nvPr>
            <p:ph idx="1" type="body"/>
          </p:nvPr>
        </p:nvSpPr>
        <p:spPr>
          <a:xfrm>
            <a:off x="414000" y="1669502"/>
            <a:ext cx="5580000" cy="4422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8"/>
          <p:cNvSpPr txBox="1"/>
          <p:nvPr/>
        </p:nvSpPr>
        <p:spPr>
          <a:xfrm>
            <a:off x="9061491" y="640337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8"/>
          <p:cNvSpPr txBox="1"/>
          <p:nvPr>
            <p:ph idx="2" type="body"/>
          </p:nvPr>
        </p:nvSpPr>
        <p:spPr>
          <a:xfrm>
            <a:off x="6206400" y="1669502"/>
            <a:ext cx="5580000" cy="4422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8"/>
          <p:cNvSpPr/>
          <p:nvPr/>
        </p:nvSpPr>
        <p:spPr>
          <a:xfrm>
            <a:off x="6078034" y="1545562"/>
            <a:ext cx="45719" cy="45450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" name="Google Shape;59;p38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3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5297585" y="5994649"/>
            <a:ext cx="1596830" cy="89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QA Template_2_Picture Page">
  <p:cSld name="2_QA Template_2_Picture Pag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/>
          <p:nvPr/>
        </p:nvSpPr>
        <p:spPr>
          <a:xfrm>
            <a:off x="0" y="0"/>
            <a:ext cx="12192000" cy="154476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" name="Google Shape;63;p39"/>
          <p:cNvSpPr txBox="1"/>
          <p:nvPr>
            <p:ph idx="1" type="body"/>
          </p:nvPr>
        </p:nvSpPr>
        <p:spPr>
          <a:xfrm>
            <a:off x="414000" y="1692182"/>
            <a:ext cx="5580000" cy="4412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2" type="body"/>
          </p:nvPr>
        </p:nvSpPr>
        <p:spPr>
          <a:xfrm>
            <a:off x="6206400" y="1692182"/>
            <a:ext cx="5580000" cy="4412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  <a:defRPr b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39"/>
          <p:cNvSpPr txBox="1"/>
          <p:nvPr>
            <p:ph type="title"/>
          </p:nvPr>
        </p:nvSpPr>
        <p:spPr>
          <a:xfrm>
            <a:off x="414000" y="147423"/>
            <a:ext cx="9126000" cy="1143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/>
        </p:nvSpPr>
        <p:spPr>
          <a:xfrm>
            <a:off x="9061491" y="640337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3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5297585" y="5994649"/>
            <a:ext cx="1596830" cy="89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/>
          <p:nvPr>
            <p:ph idx="1" type="body"/>
          </p:nvPr>
        </p:nvSpPr>
        <p:spPr>
          <a:xfrm>
            <a:off x="414000" y="1570416"/>
            <a:ext cx="11404800" cy="4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›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›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0"/>
          <p:cNvSpPr txBox="1"/>
          <p:nvPr>
            <p:ph type="title"/>
          </p:nvPr>
        </p:nvSpPr>
        <p:spPr>
          <a:xfrm>
            <a:off x="414000" y="0"/>
            <a:ext cx="9126000" cy="1291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  <a:defRPr b="1" i="0" sz="4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4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5.xm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6.xml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7.xm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8.xml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0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2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3.xml"/><Relationship Id="rId4" Type="http://schemas.openxmlformats.org/officeDocument/2006/relationships/image" Target="../media/image1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5.xml"/><Relationship Id="rId4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16.xml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17.xml"/><Relationship Id="rId4" Type="http://schemas.openxmlformats.org/officeDocument/2006/relationships/image" Target="../media/image1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1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914400" y="1063566"/>
            <a:ext cx="10364400" cy="25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SOLID</a:t>
            </a:r>
            <a:endParaRPr/>
          </a:p>
        </p:txBody>
      </p:sp>
      <p:sp>
        <p:nvSpPr>
          <p:cNvPr id="73" name="Google Shape;73;p1"/>
          <p:cNvSpPr txBox="1"/>
          <p:nvPr>
            <p:ph idx="1" type="subTitle"/>
          </p:nvPr>
        </p:nvSpPr>
        <p:spPr>
          <a:xfrm>
            <a:off x="914400" y="3886200"/>
            <a:ext cx="103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5AAB"/>
                </a:solidFill>
                <a:latin typeface="Arial"/>
                <a:ea typeface="Arial"/>
                <a:cs typeface="Arial"/>
                <a:sym typeface="Arial"/>
              </a:rPr>
              <a:t>JAVA WEEK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The open closed principle states that classes should be </a:t>
            </a:r>
            <a:r>
              <a:rPr b="1" lang="en-GB"/>
              <a:t>open for extension</a:t>
            </a:r>
            <a:r>
              <a:rPr lang="en-GB"/>
              <a:t>, but </a:t>
            </a:r>
            <a:r>
              <a:rPr b="1" lang="en-GB"/>
              <a:t>closed for modification</a:t>
            </a:r>
            <a:r>
              <a:rPr lang="en-GB"/>
              <a:t>.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From a high level, this makes sense – you want developers to extend and add to your functionality, without having to directly change it. 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Essentially, we should strive to write code that doesn’t have to be changed every time the requirements change. </a:t>
            </a:r>
            <a:endParaRPr/>
          </a:p>
        </p:txBody>
      </p:sp>
      <p:sp>
        <p:nvSpPr>
          <p:cNvPr id="135" name="Google Shape;135;p10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O – Open/Closed Principle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Example problem: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Lets say we want to build a function which gives me the area of a shape. </a:t>
            </a:r>
            <a:endParaRPr/>
          </a:p>
          <a:p>
            <a:pPr indent="-44450" lvl="2" marL="10731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44450" lvl="2" marL="10731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O – Open/Closed Principle</a:t>
            </a:r>
            <a:endParaRPr/>
          </a:p>
        </p:txBody>
      </p:sp>
      <p:pic>
        <p:nvPicPr>
          <p:cNvPr descr="Image result for triangle and rectangle area" id="143" name="Google Shape;1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6286" y="3279970"/>
            <a:ext cx="3452514" cy="23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1"/>
          <p:cNvSpPr/>
          <p:nvPr/>
        </p:nvSpPr>
        <p:spPr>
          <a:xfrm>
            <a:off x="1126482" y="3415146"/>
            <a:ext cx="6527322" cy="20313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1EB540"/>
                </a:solidFill>
                <a:latin typeface="Courier New"/>
                <a:ea typeface="Courier New"/>
                <a:cs typeface="Courier New"/>
                <a:sym typeface="Courier New"/>
              </a:rPr>
              <a:t>getArea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1800" u="none" cap="none" strike="noStrike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GB" sz="1800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Traingle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800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800" u="sng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/>
          <p:nvPr>
            <p:ph type="title"/>
          </p:nvPr>
        </p:nvSpPr>
        <p:spPr>
          <a:xfrm rot="-5400000">
            <a:off x="-3117600" y="3283200"/>
            <a:ext cx="7020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GB"/>
              <a:t>O – OPEN/CLOSED PRINCIPLE</a:t>
            </a:r>
            <a:endParaRPr/>
          </a:p>
        </p:txBody>
      </p:sp>
      <p:sp>
        <p:nvSpPr>
          <p:cNvPr id="150" name="Google Shape;150;p12"/>
          <p:cNvSpPr txBox="1"/>
          <p:nvPr/>
        </p:nvSpPr>
        <p:spPr>
          <a:xfrm>
            <a:off x="1280161" y="5120640"/>
            <a:ext cx="10518238" cy="72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 we edit the source code</a:t>
            </a:r>
            <a:endParaRPr/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7562" y="195262"/>
            <a:ext cx="5476875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2"/>
          <p:cNvSpPr txBox="1"/>
          <p:nvPr/>
        </p:nvSpPr>
        <p:spPr>
          <a:xfrm>
            <a:off x="3986784" y="2048256"/>
            <a:ext cx="700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Example problem:</a:t>
            </a:r>
            <a:endParaRPr/>
          </a:p>
        </p:txBody>
      </p:sp>
      <p:sp>
        <p:nvSpPr>
          <p:cNvPr id="159" name="Google Shape;159;p13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O – Open/Closed Principle</a:t>
            </a:r>
            <a:endParaRPr/>
          </a:p>
        </p:txBody>
      </p:sp>
      <p:pic>
        <p:nvPicPr>
          <p:cNvPr descr="Image result for circle" id="160" name="Google Shape;1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4656" y="2860773"/>
            <a:ext cx="2238000" cy="22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/>
          <p:nvPr/>
        </p:nvSpPr>
        <p:spPr>
          <a:xfrm>
            <a:off x="413112" y="2548612"/>
            <a:ext cx="8915400" cy="28623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1EB540"/>
                </a:solidFill>
                <a:latin typeface="Courier New"/>
                <a:ea typeface="Courier New"/>
                <a:cs typeface="Courier New"/>
                <a:sym typeface="Courier New"/>
              </a:rPr>
              <a:t>getArea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Traingle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Circle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GB" sz="1800" u="none" cap="none" strike="noStrike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GB" sz="1800" u="none" cap="none" strike="noStrike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1" lang="en-GB" sz="1800" u="none" cap="none" strike="noStrike">
                <a:solidFill>
                  <a:srgbClr val="8DDAF8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b="0" i="1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1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/>
          <p:nvPr>
            <p:ph type="title"/>
          </p:nvPr>
        </p:nvSpPr>
        <p:spPr>
          <a:xfrm rot="-5400000">
            <a:off x="-3117600" y="3283200"/>
            <a:ext cx="7020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GB"/>
              <a:t>O – OPEN/CLOSED PRINCIPLE</a:t>
            </a:r>
            <a:endParaRPr/>
          </a:p>
        </p:txBody>
      </p:sp>
      <p:sp>
        <p:nvSpPr>
          <p:cNvPr id="167" name="Google Shape;167;p14"/>
          <p:cNvSpPr txBox="1"/>
          <p:nvPr/>
        </p:nvSpPr>
        <p:spPr>
          <a:xfrm>
            <a:off x="1280161" y="5120640"/>
            <a:ext cx="10518238" cy="72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 we edit the source code again, and again.</a:t>
            </a:r>
            <a:endParaRPr/>
          </a:p>
        </p:txBody>
      </p:sp>
      <p:pic>
        <p:nvPicPr>
          <p:cNvPr id="168" name="Google Shape;1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7587" y="194119"/>
            <a:ext cx="50768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4"/>
          <p:cNvSpPr txBox="1"/>
          <p:nvPr/>
        </p:nvSpPr>
        <p:spPr>
          <a:xfrm>
            <a:off x="4059936" y="1975104"/>
            <a:ext cx="700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Example problem: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 b="1"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 b="1"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 b="1"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 b="1"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 b="1"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 b="1"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The longer this goes on the messier our code becomes</a:t>
            </a:r>
            <a:r>
              <a:rPr b="1" lang="en-GB"/>
              <a:t>.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O – Open/Closed Principle</a:t>
            </a: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1430100" y="2548612"/>
            <a:ext cx="9372600" cy="28623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1EB540"/>
                </a:solidFill>
                <a:latin typeface="Courier New"/>
                <a:ea typeface="Courier New"/>
                <a:cs typeface="Courier New"/>
                <a:sym typeface="Courier New"/>
              </a:rPr>
              <a:t>getArea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1800" u="none" cap="none" strike="noStrike">
                <a:solidFill>
                  <a:srgbClr val="66AFF9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Traingle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Circle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GB" sz="1800" u="none" cap="none" strike="noStrike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800" u="none" cap="none" strike="noStrike">
                <a:solidFill>
                  <a:srgbClr val="66E1F8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GB" sz="1800" u="none" cap="none" strike="noStrike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1" lang="en-GB" sz="1800" u="none" cap="none" strike="noStrike">
                <a:solidFill>
                  <a:srgbClr val="8DDAF8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b="0" i="1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1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GB" sz="1800" u="none" cap="none" strike="noStrike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800" u="none" cap="none" strike="noStrike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Solution: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Rather than changing the functionality of the function, create a shape abstract class.</a:t>
            </a:r>
            <a:endParaRPr/>
          </a:p>
          <a:p>
            <a:pPr indent="-158750" lvl="2" marL="10731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To this shape class add an abstract method ‘calculateArea()’</a:t>
            </a:r>
            <a:endParaRPr/>
          </a:p>
          <a:p>
            <a:pPr indent="-44450" lvl="2" marL="10731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Rectangle, triangle and circle should then inherit from this shape class.</a:t>
            </a:r>
            <a:endParaRPr/>
          </a:p>
          <a:p>
            <a:pPr indent="-158750" lvl="2" marL="10731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Each class overrides the calculateArea() method.</a:t>
            </a:r>
            <a:endParaRPr/>
          </a:p>
          <a:p>
            <a:pPr indent="-44450" lvl="2" marL="10731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O – Open/Closed Principle</a:t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8568624" y="3742944"/>
            <a:ext cx="1942752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calculateArea()</a:t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7498392" y="4815319"/>
            <a:ext cx="1942752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Rectangle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calculateArea() {}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9658596" y="4814798"/>
            <a:ext cx="1942752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Triangle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calculateArea(){}</a:t>
            </a:r>
            <a:endParaRPr/>
          </a:p>
        </p:txBody>
      </p:sp>
      <p:cxnSp>
        <p:nvCxnSpPr>
          <p:cNvPr id="188" name="Google Shape;188;p16"/>
          <p:cNvCxnSpPr>
            <a:stCxn id="185" idx="2"/>
            <a:endCxn id="186" idx="0"/>
          </p:cNvCxnSpPr>
          <p:nvPr/>
        </p:nvCxnSpPr>
        <p:spPr>
          <a:xfrm flipH="1">
            <a:off x="8469900" y="4389120"/>
            <a:ext cx="1070100" cy="42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189" name="Google Shape;189;p16"/>
          <p:cNvCxnSpPr>
            <a:stCxn id="185" idx="2"/>
            <a:endCxn id="187" idx="0"/>
          </p:cNvCxnSpPr>
          <p:nvPr/>
        </p:nvCxnSpPr>
        <p:spPr>
          <a:xfrm>
            <a:off x="9540000" y="4389120"/>
            <a:ext cx="1089900" cy="425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Solution:</a:t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The abstract method is open for extension. We can easily create a trapezium class which inherits from shape, and configure it to the trapezium</a:t>
            </a:r>
            <a:endParaRPr/>
          </a:p>
        </p:txBody>
      </p:sp>
      <p:sp>
        <p:nvSpPr>
          <p:cNvPr id="196" name="Google Shape;196;p17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O – Open/Closed Principle</a:t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7722732" y="2358188"/>
            <a:ext cx="1942752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calculateArea()</a:t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7722732" y="3430563"/>
            <a:ext cx="1942752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Triangle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calculateArea() {}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9876048" y="3429000"/>
            <a:ext cx="1942752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calculateArea(){}</a:t>
            </a:r>
            <a:endParaRPr/>
          </a:p>
        </p:txBody>
      </p:sp>
      <p:cxnSp>
        <p:nvCxnSpPr>
          <p:cNvPr id="200" name="Google Shape;200;p17"/>
          <p:cNvCxnSpPr>
            <a:stCxn id="197" idx="2"/>
            <a:endCxn id="198" idx="0"/>
          </p:cNvCxnSpPr>
          <p:nvPr/>
        </p:nvCxnSpPr>
        <p:spPr>
          <a:xfrm>
            <a:off x="8694108" y="3004364"/>
            <a:ext cx="0" cy="42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201" name="Google Shape;201;p17"/>
          <p:cNvCxnSpPr>
            <a:stCxn id="197" idx="2"/>
            <a:endCxn id="199" idx="0"/>
          </p:cNvCxnSpPr>
          <p:nvPr/>
        </p:nvCxnSpPr>
        <p:spPr>
          <a:xfrm>
            <a:off x="8694108" y="3004364"/>
            <a:ext cx="2153400" cy="424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202" name="Google Shape;202;p17"/>
          <p:cNvSpPr/>
          <p:nvPr/>
        </p:nvSpPr>
        <p:spPr>
          <a:xfrm>
            <a:off x="5569416" y="3429000"/>
            <a:ext cx="1942752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Rectangle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calculateArea(){}</a:t>
            </a:r>
            <a:endParaRPr/>
          </a:p>
        </p:txBody>
      </p:sp>
      <p:cxnSp>
        <p:nvCxnSpPr>
          <p:cNvPr id="203" name="Google Shape;203;p17"/>
          <p:cNvCxnSpPr>
            <a:stCxn id="197" idx="2"/>
            <a:endCxn id="202" idx="0"/>
          </p:cNvCxnSpPr>
          <p:nvPr/>
        </p:nvCxnSpPr>
        <p:spPr>
          <a:xfrm flipH="1">
            <a:off x="6540708" y="3004364"/>
            <a:ext cx="2153400" cy="424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204" name="Google Shape;204;p17"/>
          <p:cNvSpPr/>
          <p:nvPr/>
        </p:nvSpPr>
        <p:spPr>
          <a:xfrm>
            <a:off x="413999" y="2219611"/>
            <a:ext cx="5295900" cy="9233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1EB540"/>
                </a:solidFill>
                <a:latin typeface="Courier New"/>
                <a:ea typeface="Courier New"/>
                <a:cs typeface="Courier New"/>
                <a:sym typeface="Courier New"/>
              </a:rPr>
              <a:t>getArea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>
                <a:solidFill>
                  <a:srgbClr val="1290C3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lang="en-GB" sz="1800">
                <a:solidFill>
                  <a:srgbClr val="D9E8F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79ABFF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GB" sz="1800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>
                <a:solidFill>
                  <a:srgbClr val="A7EC21"/>
                </a:solidFill>
                <a:latin typeface="Courier New"/>
                <a:ea typeface="Courier New"/>
                <a:cs typeface="Courier New"/>
                <a:sym typeface="Courier New"/>
              </a:rPr>
              <a:t>calculateArea</a:t>
            </a: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800">
                <a:solidFill>
                  <a:srgbClr val="E6E6F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9FAF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 txBox="1"/>
          <p:nvPr>
            <p:ph type="title"/>
          </p:nvPr>
        </p:nvSpPr>
        <p:spPr>
          <a:xfrm>
            <a:off x="414000" y="0"/>
            <a:ext cx="9126000" cy="1291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O – Open/Closed Principle</a:t>
            </a:r>
            <a:endParaRPr/>
          </a:p>
        </p:txBody>
      </p:sp>
      <p:sp>
        <p:nvSpPr>
          <p:cNvPr id="211" name="Google Shape;211;p18"/>
          <p:cNvSpPr txBox="1"/>
          <p:nvPr>
            <p:ph idx="12" type="sldNum"/>
          </p:nvPr>
        </p:nvSpPr>
        <p:spPr>
          <a:xfrm>
            <a:off x="11286308" y="6307672"/>
            <a:ext cx="646611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2" name="Google Shape;212;p18"/>
          <p:cNvSpPr txBox="1"/>
          <p:nvPr>
            <p:ph idx="1" type="body"/>
          </p:nvPr>
        </p:nvSpPr>
        <p:spPr>
          <a:xfrm>
            <a:off x="1612669" y="1867988"/>
            <a:ext cx="10206131" cy="4249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1438" lvl="0" marL="185738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85738" lvl="0" marL="185738" rtl="0" algn="l"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Refactor your work from the Garage project so that it abides to the open/closed principle.</a:t>
            </a:r>
            <a:endParaRPr/>
          </a:p>
          <a:p>
            <a:pPr indent="-71438" lvl="0" marL="185738" rtl="0" algn="l"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71438" lvl="0" marL="185738" rtl="0" algn="l"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71438" lvl="0" marL="185738" rtl="0" algn="l"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85738" lvl="0" marL="185738" rtl="0" algn="l"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Feedback to the room how your code adheres to this principle. How did you change it?</a:t>
            </a:r>
            <a:endParaRPr/>
          </a:p>
          <a:p>
            <a:pPr indent="-71438" lvl="0" marL="185738" rtl="0" algn="l"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71438" lvl="0" marL="185738" rtl="0" algn="l"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 txBox="1"/>
          <p:nvPr/>
        </p:nvSpPr>
        <p:spPr>
          <a:xfrm>
            <a:off x="241069" y="1677531"/>
            <a:ext cx="10206131" cy="4249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5738" lvl="0" marL="185738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›"/>
            </a:pPr>
            <a:r>
              <a:rPr b="0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Directions:</a:t>
            </a:r>
            <a:endParaRPr/>
          </a:p>
          <a:p>
            <a:pPr indent="-165100" lvl="1" marL="622300" marR="0" rtl="0" algn="l">
              <a:spcBef>
                <a:spcPts val="2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›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Individually </a:t>
            </a:r>
            <a:endParaRPr/>
          </a:p>
          <a:p>
            <a:pPr indent="-165100" lvl="1" marL="622300" marR="0" rtl="0" algn="l">
              <a:spcBef>
                <a:spcPts val="2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›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minutes</a:t>
            </a:r>
            <a:endParaRPr/>
          </a:p>
          <a:p>
            <a:pPr indent="-165100" lvl="1" marL="622300" marR="0" rtl="0" algn="l">
              <a:spcBef>
                <a:spcPts val="2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›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upon the previous exercise, create a src/main/java App class.</a:t>
            </a:r>
            <a:endParaRPr/>
          </a:p>
          <a:p>
            <a:pPr indent="-165100" lvl="1" marL="622300" marR="0" rtl="0" algn="l">
              <a:spcBef>
                <a:spcPts val="2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›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that new class, based upon user input, run different test classes.</a:t>
            </a:r>
            <a:endParaRPr/>
          </a:p>
          <a:p>
            <a:pPr indent="-185738" lvl="0" marL="185738" marR="0" rtl="0" algn="l">
              <a:spcBef>
                <a:spcPts val="2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›"/>
            </a:pPr>
            <a:r>
              <a:rPr b="0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Debrief:</a:t>
            </a:r>
            <a:endParaRPr/>
          </a:p>
          <a:p>
            <a:pPr indent="-342900" lvl="3" marL="1828800" marR="0" rtl="0" algn="l">
              <a:spcBef>
                <a:spcPts val="2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to the class what issues (if any) you encountered. </a:t>
            </a:r>
            <a:endParaRPr/>
          </a:p>
          <a:p>
            <a:pPr indent="-71438" lvl="0" marL="185738" marR="0" rtl="0" algn="l">
              <a:spcBef>
                <a:spcPts val="2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438" lvl="0" marL="185738" marR="0" rtl="0" algn="l">
              <a:spcBef>
                <a:spcPts val="2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438" lvl="0" marL="185738" marR="0" rtl="0" algn="l">
              <a:spcBef>
                <a:spcPts val="2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Liskov’s substitution principle states functions that use pointers to base classes must be able to use objects of derived classes without knowing 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 txBox="1"/>
          <p:nvPr>
            <p:ph type="title"/>
          </p:nvPr>
        </p:nvSpPr>
        <p:spPr>
          <a:xfrm>
            <a:off x="414000" y="112550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L – Liskov’s Substitution Principle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278" r="10278" t="0"/>
          <a:stretch/>
        </p:blipFill>
        <p:spPr>
          <a:xfrm>
            <a:off x="0" y="0"/>
            <a:ext cx="5448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 txBox="1"/>
          <p:nvPr>
            <p:ph idx="1" type="body"/>
          </p:nvPr>
        </p:nvSpPr>
        <p:spPr>
          <a:xfrm>
            <a:off x="5834270" y="2733260"/>
            <a:ext cx="5963478" cy="374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›"/>
            </a:pPr>
            <a:r>
              <a:rPr lang="en-GB"/>
              <a:t>What is SOLID?</a:t>
            </a:r>
            <a:endParaRPr/>
          </a:p>
          <a:p>
            <a:pPr indent="-342900" lvl="0" marL="3429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›"/>
            </a:pPr>
            <a:r>
              <a:rPr lang="en-GB"/>
              <a:t>Why use SOLID</a:t>
            </a:r>
            <a:endParaRPr/>
          </a:p>
          <a:p>
            <a:pPr indent="-342900" lvl="0" marL="3429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›"/>
            </a:pPr>
            <a:r>
              <a:rPr lang="en-GB"/>
              <a:t>A wider look at design principles</a:t>
            </a:r>
            <a:endParaRPr/>
          </a:p>
          <a:p>
            <a:pPr indent="-342900" lvl="0" marL="34290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›"/>
            </a:pPr>
            <a:r>
              <a:rPr lang="en-GB"/>
              <a:t>SOLID Principles in detail</a:t>
            </a:r>
            <a:endParaRPr/>
          </a:p>
        </p:txBody>
      </p:sp>
      <p:sp>
        <p:nvSpPr>
          <p:cNvPr id="80" name="Google Shape;80;p2"/>
          <p:cNvSpPr txBox="1"/>
          <p:nvPr>
            <p:ph type="title"/>
          </p:nvPr>
        </p:nvSpPr>
        <p:spPr>
          <a:xfrm>
            <a:off x="5834270" y="1921382"/>
            <a:ext cx="5973417" cy="6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/>
              <a:t>CONTENTS PAGE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Example problem: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We create a Bird interface for all the birds we will create.</a:t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Owl </a:t>
            </a:r>
            <a:r>
              <a:rPr b="1" lang="en-GB"/>
              <a:t>is a </a:t>
            </a:r>
            <a:r>
              <a:rPr lang="en-GB"/>
              <a:t>Bird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Penguin </a:t>
            </a:r>
            <a:r>
              <a:rPr b="1" lang="en-GB"/>
              <a:t>is a </a:t>
            </a:r>
            <a:r>
              <a:rPr lang="en-GB"/>
              <a:t>Bird </a:t>
            </a:r>
            <a:endParaRPr/>
          </a:p>
        </p:txBody>
      </p:sp>
      <p:sp>
        <p:nvSpPr>
          <p:cNvPr id="225" name="Google Shape;225;p20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L – Liskov’s Substitution Principle</a:t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4297680" y="2950464"/>
            <a:ext cx="3596640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Bird</a:t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1865376" y="4032940"/>
            <a:ext cx="3596640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6530928" y="4036424"/>
            <a:ext cx="3596640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Penguin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20"/>
          <p:cNvCxnSpPr>
            <a:stCxn id="226" idx="2"/>
            <a:endCxn id="227" idx="0"/>
          </p:cNvCxnSpPr>
          <p:nvPr/>
        </p:nvCxnSpPr>
        <p:spPr>
          <a:xfrm flipH="1">
            <a:off x="3663600" y="3596640"/>
            <a:ext cx="2432400" cy="436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230" name="Google Shape;230;p20"/>
          <p:cNvCxnSpPr>
            <a:stCxn id="226" idx="2"/>
            <a:endCxn id="228" idx="0"/>
          </p:cNvCxnSpPr>
          <p:nvPr/>
        </p:nvCxnSpPr>
        <p:spPr>
          <a:xfrm>
            <a:off x="6096000" y="3596640"/>
            <a:ext cx="2233200" cy="439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Example problem: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Inside we have a fly method which will need to be overridden by all birds.</a:t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b="1" lang="en-GB"/>
              <a:t>Owl </a:t>
            </a:r>
            <a:r>
              <a:rPr lang="en-GB"/>
              <a:t>will need to override the fly() method. This makes sense as owls fly.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b="1" lang="en-GB"/>
              <a:t>Penguin</a:t>
            </a:r>
            <a:r>
              <a:rPr lang="en-GB"/>
              <a:t> will also need to override fly() method. This doesn’t make sense because </a:t>
            </a:r>
            <a:r>
              <a:rPr b="1" lang="en-GB"/>
              <a:t>penguins don’t fly!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b="1" lang="en-GB"/>
              <a:t>Penguins </a:t>
            </a:r>
            <a:r>
              <a:rPr lang="en-GB"/>
              <a:t>can’t be treated as their base class Bird, because Birds can fly and penguins can’t! </a:t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L – Liskov’s Substitutionl Principle</a:t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297680" y="2840736"/>
            <a:ext cx="3596640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fly()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1865376" y="3706804"/>
            <a:ext cx="3596640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Owl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6729984" y="3706804"/>
            <a:ext cx="3596640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Penguin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" name="Google Shape;241;p21"/>
          <p:cNvCxnSpPr>
            <a:stCxn id="238" idx="2"/>
            <a:endCxn id="239" idx="0"/>
          </p:cNvCxnSpPr>
          <p:nvPr/>
        </p:nvCxnSpPr>
        <p:spPr>
          <a:xfrm flipH="1">
            <a:off x="3663600" y="3486912"/>
            <a:ext cx="2432400" cy="219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242" name="Google Shape;242;p21"/>
          <p:cNvCxnSpPr>
            <a:stCxn id="238" idx="2"/>
            <a:endCxn id="240" idx="0"/>
          </p:cNvCxnSpPr>
          <p:nvPr/>
        </p:nvCxnSpPr>
        <p:spPr>
          <a:xfrm>
            <a:off x="6096000" y="3486912"/>
            <a:ext cx="2432400" cy="219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Solution problem: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Instead of having fly in Bird, further subdivide the Bird interface into flight and non flight birds.</a:t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With a quick restructure, both </a:t>
            </a:r>
            <a:r>
              <a:rPr b="1" lang="en-GB"/>
              <a:t>Owl </a:t>
            </a:r>
            <a:r>
              <a:rPr lang="en-GB"/>
              <a:t>and </a:t>
            </a:r>
            <a:r>
              <a:rPr b="1" lang="en-GB"/>
              <a:t>Penguin </a:t>
            </a:r>
            <a:r>
              <a:rPr lang="en-GB"/>
              <a:t>can peck, however only the Owls can fly!</a:t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L – Liskov’s Substitutionl Principle</a:t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3594768" y="2873633"/>
            <a:ext cx="2092800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peck()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2025168" y="3724863"/>
            <a:ext cx="2092800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FlightyBird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fly()</a:t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5164368" y="3724863"/>
            <a:ext cx="2092800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NonFlightyBird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flap()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22"/>
          <p:cNvCxnSpPr>
            <a:stCxn id="250" idx="2"/>
            <a:endCxn id="251" idx="0"/>
          </p:cNvCxnSpPr>
          <p:nvPr/>
        </p:nvCxnSpPr>
        <p:spPr>
          <a:xfrm flipH="1">
            <a:off x="3071568" y="3519809"/>
            <a:ext cx="1569600" cy="205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254" name="Google Shape;254;p22"/>
          <p:cNvCxnSpPr>
            <a:stCxn id="250" idx="2"/>
            <a:endCxn id="252" idx="0"/>
          </p:cNvCxnSpPr>
          <p:nvPr/>
        </p:nvCxnSpPr>
        <p:spPr>
          <a:xfrm>
            <a:off x="4641168" y="3519809"/>
            <a:ext cx="1569600" cy="205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255" name="Google Shape;255;p22"/>
          <p:cNvSpPr/>
          <p:nvPr/>
        </p:nvSpPr>
        <p:spPr>
          <a:xfrm>
            <a:off x="2025168" y="4594152"/>
            <a:ext cx="2092800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Owl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5164368" y="4594152"/>
            <a:ext cx="2092800" cy="6461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Penguin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22"/>
          <p:cNvCxnSpPr>
            <a:stCxn id="251" idx="2"/>
            <a:endCxn id="255" idx="0"/>
          </p:cNvCxnSpPr>
          <p:nvPr/>
        </p:nvCxnSpPr>
        <p:spPr>
          <a:xfrm>
            <a:off x="3071568" y="4371039"/>
            <a:ext cx="0" cy="223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258" name="Google Shape;258;p22"/>
          <p:cNvCxnSpPr>
            <a:stCxn id="252" idx="2"/>
          </p:cNvCxnSpPr>
          <p:nvPr/>
        </p:nvCxnSpPr>
        <p:spPr>
          <a:xfrm>
            <a:off x="6210768" y="4371039"/>
            <a:ext cx="0" cy="223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descr="Image result for penguin gif" id="259" name="Google Shape;259;p22"/>
          <p:cNvSpPr/>
          <p:nvPr/>
        </p:nvSpPr>
        <p:spPr>
          <a:xfrm>
            <a:off x="4552490" y="3309497"/>
            <a:ext cx="17735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mage result for penguin gif" id="260" name="Google Shape;26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9000" y="2916512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The interface segregation principle states you shouldn’t be forced to depend on methods that will not use.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In other words, only have methods in an interface together if they all need to be implemented.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I – Interface Segregation Principle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Example Problem: We want to use interfaces as a template for converting excel formats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We have a </a:t>
            </a:r>
            <a:r>
              <a:rPr b="1" lang="en-GB"/>
              <a:t>SpreadSheetConversion </a:t>
            </a:r>
            <a:r>
              <a:rPr lang="en-GB"/>
              <a:t>interface.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This interface will have methods for </a:t>
            </a:r>
            <a:r>
              <a:rPr b="1" lang="en-GB"/>
              <a:t>ExcelToCSV()</a:t>
            </a:r>
            <a:r>
              <a:rPr lang="en-GB"/>
              <a:t>, </a:t>
            </a:r>
            <a:r>
              <a:rPr b="1" lang="en-GB"/>
              <a:t>CSVToExcel()</a:t>
            </a:r>
            <a:r>
              <a:rPr lang="en-GB"/>
              <a:t>, </a:t>
            </a:r>
            <a:r>
              <a:rPr b="1" lang="en-GB"/>
              <a:t>CSVtoPDF()</a:t>
            </a:r>
            <a:r>
              <a:rPr lang="en-GB"/>
              <a:t>, </a:t>
            </a:r>
            <a:r>
              <a:rPr b="1" lang="en-GB"/>
              <a:t>ExcelToPDF()</a:t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When we create a Converter class which implements this interface we are going to have to override all of these methods. However I might only need the Excel-CSV functions, </a:t>
            </a:r>
            <a:r>
              <a:rPr b="1" lang="en-GB"/>
              <a:t>not all of them</a:t>
            </a:r>
            <a:r>
              <a:rPr lang="en-GB"/>
              <a:t>! </a:t>
            </a:r>
            <a:endParaRPr/>
          </a:p>
        </p:txBody>
      </p:sp>
      <p:sp>
        <p:nvSpPr>
          <p:cNvPr id="274" name="Google Shape;274;p24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I – Interface Segregation Principle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Solution: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Have an </a:t>
            </a:r>
            <a:r>
              <a:rPr b="1" lang="en-GB"/>
              <a:t>ExcelCSVCoverter</a:t>
            </a:r>
            <a:r>
              <a:rPr lang="en-GB"/>
              <a:t> interface and </a:t>
            </a:r>
            <a:r>
              <a:rPr b="1" lang="en-GB"/>
              <a:t>SpreadsheetToPDF</a:t>
            </a:r>
            <a:r>
              <a:rPr lang="en-GB"/>
              <a:t> interface.</a:t>
            </a:r>
            <a:endParaRPr/>
          </a:p>
          <a:p>
            <a:pPr indent="-158750" lvl="2" marL="10731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b="1" lang="en-GB"/>
              <a:t>ExcelCSVConverter</a:t>
            </a:r>
            <a:r>
              <a:rPr lang="en-GB"/>
              <a:t> would contain: </a:t>
            </a:r>
            <a:r>
              <a:rPr b="1" lang="en-GB"/>
              <a:t>ExcelToCSV()</a:t>
            </a:r>
            <a:r>
              <a:rPr lang="en-GB"/>
              <a:t> and </a:t>
            </a:r>
            <a:r>
              <a:rPr b="1" lang="en-GB"/>
              <a:t>CSVToExcel()</a:t>
            </a:r>
            <a:endParaRPr/>
          </a:p>
          <a:p>
            <a:pPr indent="-158750" lvl="2" marL="10731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b="1" lang="en-GB"/>
              <a:t>SpreadSheetToPDF</a:t>
            </a:r>
            <a:r>
              <a:rPr lang="en-GB"/>
              <a:t> would contain: </a:t>
            </a:r>
            <a:r>
              <a:rPr b="1" lang="en-GB"/>
              <a:t>ExcelToPDF()</a:t>
            </a:r>
            <a:r>
              <a:rPr lang="en-GB"/>
              <a:t> and </a:t>
            </a:r>
            <a:r>
              <a:rPr b="1" lang="en-GB"/>
              <a:t>CSVToPDF()</a:t>
            </a:r>
            <a:endParaRPr sz="1400"/>
          </a:p>
          <a:p>
            <a:pPr indent="0" lvl="1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If you were going to need to convert from an Excel file to a CSV file and vice versa, you would use the ExcelCSVConverter interface. Meaning you do not need to override PDF methods that you are not going to use.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If you only need one of these methods inside the interface. It would be good practice to segregate it further!</a:t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I – Interface Segregation Principle</a:t>
            </a:r>
            <a:endParaRPr/>
          </a:p>
        </p:txBody>
      </p:sp>
      <p:pic>
        <p:nvPicPr>
          <p:cNvPr descr="Image result for segregate" id="281" name="Google Shape;28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5742" y="1867988"/>
            <a:ext cx="3233058" cy="2155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The dependency inversion principle has two key points.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1) High-level modules should not depend on </a:t>
            </a:r>
            <a:br>
              <a:rPr lang="en-GB"/>
            </a:br>
            <a:r>
              <a:rPr lang="en-GB"/>
              <a:t>low-level modules. Both should depend on </a:t>
            </a:r>
            <a:br>
              <a:rPr lang="en-GB"/>
            </a:br>
            <a:r>
              <a:rPr lang="en-GB"/>
              <a:t>abstractions.</a:t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From point number 1, it simply means, that our </a:t>
            </a:r>
            <a:br>
              <a:rPr lang="en-GB"/>
            </a:br>
            <a:r>
              <a:rPr lang="en-GB"/>
              <a:t>classes should be based on interfaces, regardless </a:t>
            </a:r>
            <a:br>
              <a:rPr lang="en-GB"/>
            </a:br>
            <a:r>
              <a:rPr lang="en-GB"/>
              <a:t>of whether they are high level modules or the </a:t>
            </a:r>
            <a:br>
              <a:rPr lang="en-GB"/>
            </a:br>
            <a:r>
              <a:rPr lang="en-GB"/>
              <a:t>low-level modules that they call.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This leads to maintainable, testable, flexible code.</a:t>
            </a:r>
            <a:endParaRPr/>
          </a:p>
        </p:txBody>
      </p:sp>
      <p:sp>
        <p:nvSpPr>
          <p:cNvPr id="287" name="Google Shape;287;p26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D – Dependency Inversion Principle</a:t>
            </a:r>
            <a:endParaRPr/>
          </a:p>
        </p:txBody>
      </p:sp>
      <p:pic>
        <p:nvPicPr>
          <p:cNvPr id="288" name="Google Shape;28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9425" y="2227173"/>
            <a:ext cx="64293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1" marL="622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2) Abstractions should not depend on details. Details should depend on abstractions.</a:t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Simply put, if the details change, the abstraction shouldn’t. Abstractions are the way clients view an object. 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Lets take a car. Pedals, gearboxes and steering wheel are abstractions for what goes on inside the vehicle. If we change the engine details, I am still going to interact with the car in the exact same manner.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If you follow the open/close principle and interface segregation principle </a:t>
            </a:r>
            <a:br>
              <a:rPr lang="en-GB"/>
            </a:br>
            <a:r>
              <a:rPr lang="en-GB"/>
              <a:t>the dependency inversion principle is also likely to be followed.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4" name="Google Shape;294;p27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D – Dependency Inversion Principle</a:t>
            </a:r>
            <a:endParaRPr/>
          </a:p>
        </p:txBody>
      </p:sp>
      <p:pic>
        <p:nvPicPr>
          <p:cNvPr descr="Image result for car" id="295" name="Google Shape;2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4943" y="4777434"/>
            <a:ext cx="3169539" cy="1690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b="1" lang="en-GB"/>
              <a:t>Describe each of the components of the SOLID design principle.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b="1" lang="en-GB"/>
              <a:t>Single Responsibility Principle </a:t>
            </a:r>
            <a:r>
              <a:rPr lang="en-GB"/>
              <a:t>– Each class should have a single responsibility.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b="1" lang="en-GB"/>
              <a:t>Open/Closed Principle </a:t>
            </a:r>
            <a:r>
              <a:rPr lang="en-GB"/>
              <a:t>– Classes should be open for extension, but closed to modification.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b="1" lang="en-GB"/>
              <a:t>Liskov’s Substitution Principle </a:t>
            </a:r>
            <a:r>
              <a:rPr lang="en-GB"/>
              <a:t>– Pointers to base classes must be able to use objects of derived classes without knowing it.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b="1" lang="en-GB"/>
              <a:t>Interface Segregation Principle</a:t>
            </a:r>
            <a:r>
              <a:rPr lang="en-GB"/>
              <a:t> – You shouldn’t be forced to depend on methods that will not use.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b="1" lang="en-GB"/>
              <a:t>Dependency Inversion Principle </a:t>
            </a:r>
            <a:r>
              <a:rPr lang="en-GB"/>
              <a:t>– Classes and details should depend on abstractions. </a:t>
            </a:r>
            <a:endParaRPr b="1"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b="1" lang="en-GB"/>
              <a:t>Discuss why the SOLID principles should be adopted in OOP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They create maintainable, flexible, testable code.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Course Objectives - Summary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ctrTitle"/>
          </p:nvPr>
        </p:nvSpPr>
        <p:spPr>
          <a:xfrm>
            <a:off x="914400" y="1063566"/>
            <a:ext cx="10364400" cy="25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</a:pPr>
            <a:r>
              <a:rPr lang="en-GB"/>
              <a:t>Thank you for listening.</a:t>
            </a:r>
            <a:endParaRPr/>
          </a:p>
        </p:txBody>
      </p:sp>
      <p:sp>
        <p:nvSpPr>
          <p:cNvPr id="307" name="Google Shape;307;p29"/>
          <p:cNvSpPr txBox="1"/>
          <p:nvPr>
            <p:ph idx="1" type="subTitle"/>
          </p:nvPr>
        </p:nvSpPr>
        <p:spPr>
          <a:xfrm>
            <a:off x="914400" y="3886200"/>
            <a:ext cx="103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Describe each of the components of the SOLID design principle.</a:t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Discuss why the SOLID principles should be adopted in OOP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Course objectives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SOLID is a mnemonic acronym for five design principles: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>
                <a:solidFill>
                  <a:srgbClr val="FF0000"/>
                </a:solidFill>
              </a:rPr>
              <a:t>S</a:t>
            </a:r>
            <a:r>
              <a:rPr lang="en-GB"/>
              <a:t>ingle Responsibility Principle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>
                <a:solidFill>
                  <a:srgbClr val="FF0000"/>
                </a:solidFill>
              </a:rPr>
              <a:t>O</a:t>
            </a:r>
            <a:r>
              <a:rPr lang="en-GB"/>
              <a:t>pen-Closed Principle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>
                <a:solidFill>
                  <a:srgbClr val="FF0000"/>
                </a:solidFill>
              </a:rPr>
              <a:t>L</a:t>
            </a:r>
            <a:r>
              <a:rPr lang="en-GB"/>
              <a:t>iskov Substitution Principle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>
                <a:solidFill>
                  <a:srgbClr val="FF0000"/>
                </a:solidFill>
              </a:rPr>
              <a:t>I</a:t>
            </a:r>
            <a:r>
              <a:rPr lang="en-GB"/>
              <a:t>nterface Segregation Principle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>
                <a:solidFill>
                  <a:srgbClr val="FF0000"/>
                </a:solidFill>
              </a:rPr>
              <a:t>D</a:t>
            </a:r>
            <a:r>
              <a:rPr lang="en-GB"/>
              <a:t>ependency Inversion Principle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What is SOLID?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The SOLID principles are intended to improve the </a:t>
            </a:r>
            <a:r>
              <a:rPr b="1" lang="en-GB"/>
              <a:t>comprehensibility</a:t>
            </a:r>
            <a:r>
              <a:rPr lang="en-GB"/>
              <a:t>, </a:t>
            </a:r>
            <a:r>
              <a:rPr b="1" lang="en-GB"/>
              <a:t>flexibility </a:t>
            </a:r>
            <a:r>
              <a:rPr lang="en-GB"/>
              <a:t>and </a:t>
            </a:r>
            <a:r>
              <a:rPr b="1" lang="en-GB"/>
              <a:t>maintainability </a:t>
            </a:r>
            <a:r>
              <a:rPr lang="en-GB"/>
              <a:t>of the software.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Due to the flexibility it offers, it integrates well within agile methodologies.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The SOLID principles were published by Robert C. Martin in 2000. </a:t>
            </a:r>
            <a:br>
              <a:rPr lang="en-GB"/>
            </a:br>
            <a:r>
              <a:rPr lang="en-GB"/>
              <a:t>He is best known as one of the authors of the Agile Manifesto.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Why use SOLID?</a:t>
            </a:r>
            <a:endParaRPr/>
          </a:p>
        </p:txBody>
      </p:sp>
      <p:pic>
        <p:nvPicPr>
          <p:cNvPr descr="Image result for uncle bob" id="101" name="Google Shape;101;p5"/>
          <p:cNvPicPr preferRelativeResize="0"/>
          <p:nvPr/>
        </p:nvPicPr>
        <p:blipFill rotWithShape="1">
          <a:blip r:embed="rId3">
            <a:alphaModFix/>
          </a:blip>
          <a:srcRect b="11856" l="0" r="37560" t="11855"/>
          <a:stretch/>
        </p:blipFill>
        <p:spPr>
          <a:xfrm>
            <a:off x="7890235" y="2541973"/>
            <a:ext cx="3928565" cy="354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There are other design principles than SOLID. Other examples include: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GRASP - General Responsibility Assignment Software Principles.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DRY – Don’t Repeat Yourself.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KISS – Keep It Simple Stupid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All of these design principles and patterns try to solve the same thing. They try to resolve some of the common problems which are encountered during a software development project! 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A wider look at design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The single responsibility principle is that each class should have a single responsibility!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-1857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If a class has multiple responsibilities, it should be broken down into smaller components.</a:t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S - Single Responsibility Principle</a:t>
            </a:r>
            <a:endParaRPr/>
          </a:p>
        </p:txBody>
      </p:sp>
      <p:pic>
        <p:nvPicPr>
          <p:cNvPr descr="Image result for breaking" id="116" name="Google Shape;11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7880" y="3508379"/>
            <a:ext cx="3444240" cy="258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Example Problem: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Think of a “God” class. A class that does too much or knows too much. 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This class is likely to change with every requirement change.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One code change on area we want to change, will likely affect other parts of that class, which we don’t want changed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This will cause changes to how other classes interact with it. 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The final result will be a big mess of code </a:t>
            </a:r>
            <a:br>
              <a:rPr lang="en-GB"/>
            </a:br>
            <a:r>
              <a:rPr lang="en-GB"/>
              <a:t>	– which would be inherently unmaintainable.</a:t>
            </a:r>
            <a:endParaRPr/>
          </a:p>
        </p:txBody>
      </p:sp>
      <p:sp>
        <p:nvSpPr>
          <p:cNvPr id="122" name="Google Shape;122;p8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S - Single Responsibility Principle</a:t>
            </a:r>
            <a:endParaRPr/>
          </a:p>
        </p:txBody>
      </p:sp>
      <p:pic>
        <p:nvPicPr>
          <p:cNvPr descr="Image result for god" id="123" name="Google Shape;12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4710" y="4011562"/>
            <a:ext cx="3330580" cy="221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>
            <p:ph idx="1" type="body"/>
          </p:nvPr>
        </p:nvSpPr>
        <p:spPr>
          <a:xfrm>
            <a:off x="414000" y="1867988"/>
            <a:ext cx="11404800" cy="4223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738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Char char="›"/>
            </a:pPr>
            <a:r>
              <a:rPr lang="en-GB"/>
              <a:t>Solution: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Break the “God” class into smaller classes. </a:t>
            </a:r>
            <a:endParaRPr/>
          </a:p>
          <a:p>
            <a:pPr indent="-158750" lvl="2" marL="107315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Each with a single responsibility. </a:t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If there is a single change to be made, then there will be a single class to alter.</a:t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651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›"/>
            </a:pPr>
            <a:r>
              <a:rPr lang="en-GB"/>
              <a:t>A major change to a class, should not affect any other classes.</a:t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1" marL="6223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71438" lvl="0" marL="18573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8FD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 txBox="1"/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GB"/>
              <a:t>S - Single Responsibility Principle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4F81BD"/>
      </a:dk2>
      <a:lt2>
        <a:srgbClr val="AAAAAA"/>
      </a:lt2>
      <a:accent1>
        <a:srgbClr val="B8CCE4"/>
      </a:accent1>
      <a:accent2>
        <a:srgbClr val="E1FFE1"/>
      </a:accent2>
      <a:accent3>
        <a:srgbClr val="FFFFFF"/>
      </a:accent3>
      <a:accent4>
        <a:srgbClr val="0070C0"/>
      </a:accent4>
      <a:accent5>
        <a:srgbClr val="FFFFD9"/>
      </a:accent5>
      <a:accent6>
        <a:srgbClr val="CCE7CC"/>
      </a:accent6>
      <a:hlink>
        <a:srgbClr val="AAAAAA"/>
      </a:hlink>
      <a:folHlink>
        <a:srgbClr val="00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AC_Powerpoint_Template">
  <a:themeElements>
    <a:clrScheme name="Custom 1">
      <a:dk1>
        <a:srgbClr val="565759"/>
      </a:dk1>
      <a:lt1>
        <a:srgbClr val="FFFFFF"/>
      </a:lt1>
      <a:dk2>
        <a:srgbClr val="0D3D59"/>
      </a:dk2>
      <a:lt2>
        <a:srgbClr val="DADADA"/>
      </a:lt2>
      <a:accent1>
        <a:srgbClr val="0A5188"/>
      </a:accent1>
      <a:accent2>
        <a:srgbClr val="CA1E17"/>
      </a:accent2>
      <a:accent3>
        <a:srgbClr val="18BF2B"/>
      </a:accent3>
      <a:accent4>
        <a:srgbClr val="7713B2"/>
      </a:accent4>
      <a:accent5>
        <a:srgbClr val="008FD0"/>
      </a:accent5>
      <a:accent6>
        <a:srgbClr val="F5871F"/>
      </a:accent6>
      <a:hlink>
        <a:srgbClr val="008FD0"/>
      </a:hlink>
      <a:folHlink>
        <a:srgbClr val="008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2019-03-11T15:08:23Z</dcterms:created>
  <dc:creator>Chris Perrins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apter">
    <vt:lpwstr>1</vt:lpwstr>
  </property>
</Properties>
</file>